
<file path=[Content_Types].xml><?xml version="1.0" encoding="utf-8"?>
<Types xmlns="http://schemas.openxmlformats.org/package/2006/content-types"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notesSlides/_rels/notesSlide14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_rels/presentation.xml.rels" ContentType="application/vnd.openxmlformats-package.relationships+xml"/>
  <Override PartName="/ppt/media/image24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3.png" ContentType="image/png"/>
  <Override PartName="/ppt/media/image8.png" ContentType="image/png"/>
  <Override PartName="/ppt/media/image23.png" ContentType="image/png"/>
  <Override PartName="/ppt/media/image4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 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 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 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ot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s' 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25B0DF5D-2CE2-42E0-BBBC-FD8DFCD127D3}" type="slidenum"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F62040A8-1E6A-4969-A62B-D8F9A289BA96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3AA2B99D-D288-46A0-8341-F26E2164E0EF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F2F57233-4AFB-4BA3-89CB-8580099806A6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5394E386-E454-4939-ABA2-ABCBF5E181A5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D974D985-1CB5-4B87-BBDE-8175AD24D7F8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EBA2A5D-BE76-41DE-B93D-7650F76333E8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5410B1F9-80DC-4917-8585-525EC771121D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07684AEC-69CB-4BB5-BB1C-1F03F4CD86DD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1F308E55-7584-451C-BFFF-3092D5204EDE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2C20A1D3-4E76-48CC-B304-85B585798AFE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BB69517-6520-4F52-B892-9026383D1BD7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FB26859B-7BE1-44EF-B910-13C2F417AD3D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748B48CD-E002-45D1-825F-90AB2B8EB29C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4282200" y="10155600"/>
            <a:ext cx="3274560" cy="53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1731D756-69F6-4A48-A51A-51DF157423EA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857520" y="5585400"/>
            <a:ext cx="6853320" cy="529056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3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7200000"/>
            <a:ext cx="1007928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Jana Obšteter, Kmetijski Inštitut Slovenije 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november 2019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tit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xt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1"/>
          <p:cNvSpPr/>
          <p:nvPr/>
        </p:nvSpPr>
        <p:spPr>
          <a:xfrm>
            <a:off x="0" y="7200000"/>
            <a:ext cx="1007928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Jana Obšteter, Kmetijski Inštitut Slovenije 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9999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november 2019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tit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xt 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</a:t>
            </a: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image" Target="../media/image19.png"/><Relationship Id="rId10" Type="http://schemas.openxmlformats.org/officeDocument/2006/relationships/slideLayout" Target="../slideLayouts/slideLayout13.xml"/><Relationship Id="rId11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435600" y="524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Trajnostna selekcija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419760" y="1613520"/>
            <a:ext cx="9154800" cy="49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CustomShape 3"/>
          <p:cNvSpPr/>
          <p:nvPr/>
        </p:nvSpPr>
        <p:spPr>
          <a:xfrm>
            <a:off x="191520" y="2664000"/>
            <a:ext cx="310716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kratko- in dolgoročni genetski napredek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CustomShape 4"/>
          <p:cNvSpPr/>
          <p:nvPr/>
        </p:nvSpPr>
        <p:spPr>
          <a:xfrm>
            <a:off x="3587760" y="2701800"/>
            <a:ext cx="3107160" cy="133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omejitev inbridinga in zagotovitev dolgoročnega napredka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CustomShape 5"/>
          <p:cNvSpPr/>
          <p:nvPr/>
        </p:nvSpPr>
        <p:spPr>
          <a:xfrm>
            <a:off x="6827760" y="2701800"/>
            <a:ext cx="3107160" cy="165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optimalna poraba finančnih sredstev, zagotavljati konkurenčnost na mednarodnem trgu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4" name="Picture 3" descr=""/>
          <p:cNvPicPr/>
          <p:nvPr/>
        </p:nvPicPr>
        <p:blipFill>
          <a:blip r:embed="rId1"/>
          <a:stretch/>
        </p:blipFill>
        <p:spPr>
          <a:xfrm>
            <a:off x="2592360" y="5112000"/>
            <a:ext cx="4606560" cy="1285920"/>
          </a:xfrm>
          <a:prstGeom prst="rect">
            <a:avLst/>
          </a:prstGeom>
          <a:ln w="9360">
            <a:noFill/>
          </a:ln>
        </p:spPr>
      </p:pic>
      <p:sp>
        <p:nvSpPr>
          <p:cNvPr id="85" name="CustomShape 6"/>
          <p:cNvSpPr/>
          <p:nvPr/>
        </p:nvSpPr>
        <p:spPr>
          <a:xfrm>
            <a:off x="792000" y="5277960"/>
            <a:ext cx="1438920" cy="76896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sd / leto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€ </a:t>
            </a: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 leto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7"/>
          <p:cNvSpPr/>
          <p:nvPr/>
        </p:nvSpPr>
        <p:spPr>
          <a:xfrm>
            <a:off x="-1080000" y="1080000"/>
            <a:ext cx="70920" cy="360"/>
          </a:xfrm>
          <a:prstGeom prst="ellipse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8"/>
          <p:cNvSpPr/>
          <p:nvPr/>
        </p:nvSpPr>
        <p:spPr>
          <a:xfrm>
            <a:off x="360000" y="1656000"/>
            <a:ext cx="2734920" cy="790920"/>
          </a:xfrm>
          <a:custGeom>
            <a:avLst/>
            <a:gdLst/>
            <a:ahLst/>
            <a:rect l="l" t="t" r="r" b="b"/>
            <a:pathLst>
              <a:path w="7601" h="2202">
                <a:moveTo>
                  <a:pt x="366" y="0"/>
                </a:moveTo>
                <a:cubicBezTo>
                  <a:pt x="183" y="0"/>
                  <a:pt x="0" y="183"/>
                  <a:pt x="0" y="366"/>
                </a:cubicBezTo>
                <a:lnTo>
                  <a:pt x="0" y="1834"/>
                </a:lnTo>
                <a:cubicBezTo>
                  <a:pt x="0" y="2017"/>
                  <a:pt x="183" y="2201"/>
                  <a:pt x="366" y="2201"/>
                </a:cubicBezTo>
                <a:lnTo>
                  <a:pt x="7234" y="2201"/>
                </a:lnTo>
                <a:cubicBezTo>
                  <a:pt x="7417" y="2201"/>
                  <a:pt x="7600" y="2017"/>
                  <a:pt x="7600" y="1834"/>
                </a:cubicBezTo>
                <a:lnTo>
                  <a:pt x="7600" y="366"/>
                </a:lnTo>
                <a:cubicBezTo>
                  <a:pt x="7600" y="183"/>
                  <a:pt x="7417" y="0"/>
                  <a:pt x="7234" y="0"/>
                </a:cubicBezTo>
                <a:lnTo>
                  <a:pt x="366" y="0"/>
                </a:lnTo>
              </a:path>
            </a:pathLst>
          </a:custGeom>
          <a:solidFill>
            <a:srgbClr val="83caff"/>
          </a:solidFill>
          <a:ln>
            <a:noFill/>
          </a:ln>
          <a:effectLst>
            <a:outerShdw dir="2700000" dist="101823">
              <a:srgbClr val="808080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GENETSKI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NAPREDEK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9"/>
          <p:cNvSpPr/>
          <p:nvPr/>
        </p:nvSpPr>
        <p:spPr>
          <a:xfrm>
            <a:off x="3744000" y="1656000"/>
            <a:ext cx="2734920" cy="790920"/>
          </a:xfrm>
          <a:custGeom>
            <a:avLst/>
            <a:gdLst/>
            <a:ahLst/>
            <a:rect l="l" t="t" r="r" b="b"/>
            <a:pathLst>
              <a:path w="7601" h="2202">
                <a:moveTo>
                  <a:pt x="366" y="0"/>
                </a:moveTo>
                <a:cubicBezTo>
                  <a:pt x="183" y="0"/>
                  <a:pt x="0" y="183"/>
                  <a:pt x="0" y="366"/>
                </a:cubicBezTo>
                <a:lnTo>
                  <a:pt x="0" y="1834"/>
                </a:lnTo>
                <a:cubicBezTo>
                  <a:pt x="0" y="2017"/>
                  <a:pt x="183" y="2201"/>
                  <a:pt x="366" y="2201"/>
                </a:cubicBezTo>
                <a:lnTo>
                  <a:pt x="7234" y="2201"/>
                </a:lnTo>
                <a:cubicBezTo>
                  <a:pt x="7417" y="2201"/>
                  <a:pt x="7600" y="2017"/>
                  <a:pt x="7600" y="1834"/>
                </a:cubicBezTo>
                <a:lnTo>
                  <a:pt x="7600" y="366"/>
                </a:lnTo>
                <a:cubicBezTo>
                  <a:pt x="7600" y="183"/>
                  <a:pt x="7417" y="0"/>
                  <a:pt x="7234" y="0"/>
                </a:cubicBezTo>
                <a:lnTo>
                  <a:pt x="366" y="0"/>
                </a:lnTo>
              </a:path>
            </a:pathLst>
          </a:custGeom>
          <a:solidFill>
            <a:srgbClr val="83caff"/>
          </a:solidFill>
          <a:ln>
            <a:noFill/>
          </a:ln>
          <a:effectLst>
            <a:outerShdw dir="2700000" dist="101823">
              <a:srgbClr val="808080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GENETSKA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VARIABILNOST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CustomShape 10"/>
          <p:cNvSpPr/>
          <p:nvPr/>
        </p:nvSpPr>
        <p:spPr>
          <a:xfrm>
            <a:off x="7056000" y="1656000"/>
            <a:ext cx="2734920" cy="790920"/>
          </a:xfrm>
          <a:custGeom>
            <a:avLst/>
            <a:gdLst/>
            <a:ahLst/>
            <a:rect l="l" t="t" r="r" b="b"/>
            <a:pathLst>
              <a:path w="7601" h="2202">
                <a:moveTo>
                  <a:pt x="366" y="0"/>
                </a:moveTo>
                <a:cubicBezTo>
                  <a:pt x="183" y="0"/>
                  <a:pt x="0" y="183"/>
                  <a:pt x="0" y="366"/>
                </a:cubicBezTo>
                <a:lnTo>
                  <a:pt x="0" y="1834"/>
                </a:lnTo>
                <a:cubicBezTo>
                  <a:pt x="0" y="2017"/>
                  <a:pt x="183" y="2201"/>
                  <a:pt x="366" y="2201"/>
                </a:cubicBezTo>
                <a:lnTo>
                  <a:pt x="7234" y="2201"/>
                </a:lnTo>
                <a:cubicBezTo>
                  <a:pt x="7417" y="2201"/>
                  <a:pt x="7600" y="2017"/>
                  <a:pt x="7600" y="1834"/>
                </a:cubicBezTo>
                <a:lnTo>
                  <a:pt x="7600" y="366"/>
                </a:lnTo>
                <a:cubicBezTo>
                  <a:pt x="7600" y="183"/>
                  <a:pt x="7417" y="0"/>
                  <a:pt x="7234" y="0"/>
                </a:cubicBezTo>
                <a:lnTo>
                  <a:pt x="366" y="0"/>
                </a:lnTo>
              </a:path>
            </a:pathLst>
          </a:custGeom>
          <a:solidFill>
            <a:srgbClr val="83caff"/>
          </a:solidFill>
          <a:ln>
            <a:noFill/>
          </a:ln>
          <a:effectLst>
            <a:outerShdw dir="2700000" dist="101823">
              <a:srgbClr val="808080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EKONOMSKA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UČINKOVITOST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435600" y="524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Scenariji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9" name="" descr=""/>
          <p:cNvPicPr/>
          <p:nvPr/>
        </p:nvPicPr>
        <p:blipFill>
          <a:blip r:embed="rId1"/>
          <a:stretch/>
        </p:blipFill>
        <p:spPr>
          <a:xfrm>
            <a:off x="72360" y="1656000"/>
            <a:ext cx="10078560" cy="5305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435600" y="200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Rezultati – z začetno referenco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1" name="" descr=""/>
          <p:cNvPicPr/>
          <p:nvPr/>
        </p:nvPicPr>
        <p:blipFill>
          <a:blip r:embed="rId1"/>
          <a:stretch/>
        </p:blipFill>
        <p:spPr>
          <a:xfrm>
            <a:off x="-71280" y="910440"/>
            <a:ext cx="10078560" cy="664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435600" y="200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Rezultati – brez začetne reference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3" name="" descr=""/>
          <p:cNvPicPr/>
          <p:nvPr/>
        </p:nvPicPr>
        <p:blipFill>
          <a:blip r:embed="rId1"/>
          <a:stretch/>
        </p:blipFill>
        <p:spPr>
          <a:xfrm>
            <a:off x="-36000" y="982440"/>
            <a:ext cx="10078560" cy="6648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435600" y="200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Točnosti – z začetno referenco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5" name="" descr=""/>
          <p:cNvPicPr/>
          <p:nvPr/>
        </p:nvPicPr>
        <p:blipFill>
          <a:blip r:embed="rId1"/>
          <a:stretch/>
        </p:blipFill>
        <p:spPr>
          <a:xfrm>
            <a:off x="54720" y="1217880"/>
            <a:ext cx="9808920" cy="5189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435600" y="200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Točnosti – brez začetne reference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7" name="" descr=""/>
          <p:cNvPicPr/>
          <p:nvPr/>
        </p:nvPicPr>
        <p:blipFill>
          <a:blip r:embed="rId1"/>
          <a:stretch/>
        </p:blipFill>
        <p:spPr>
          <a:xfrm>
            <a:off x="72000" y="1146240"/>
            <a:ext cx="9808560" cy="5189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435600" y="524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Strategija uporabe bikov – genetski napredek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-1080" y="2101680"/>
            <a:ext cx="10078560" cy="4922640"/>
          </a:xfrm>
          <a:prstGeom prst="rect">
            <a:avLst/>
          </a:prstGeom>
          <a:ln>
            <a:noFill/>
          </a:ln>
        </p:spPr>
      </p:pic>
      <p:sp>
        <p:nvSpPr>
          <p:cNvPr id="92" name="CustomShape 2"/>
          <p:cNvSpPr/>
          <p:nvPr/>
        </p:nvSpPr>
        <p:spPr>
          <a:xfrm>
            <a:off x="612000" y="2484000"/>
            <a:ext cx="3094920" cy="34524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5 bikov / 5 let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3780000" y="2484000"/>
            <a:ext cx="3094920" cy="34524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5 bikov / 1 leto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6912000" y="2484000"/>
            <a:ext cx="3094920" cy="34524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 bik / 5 let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435600" y="524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Strategija uporabe bikov – genetski napredek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-1080" y="2101680"/>
            <a:ext cx="10078560" cy="4922640"/>
          </a:xfrm>
          <a:prstGeom prst="rect">
            <a:avLst/>
          </a:prstGeom>
          <a:ln>
            <a:noFill/>
          </a:ln>
        </p:spPr>
      </p:pic>
      <p:sp>
        <p:nvSpPr>
          <p:cNvPr id="97" name="CustomShape 2"/>
          <p:cNvSpPr/>
          <p:nvPr/>
        </p:nvSpPr>
        <p:spPr>
          <a:xfrm>
            <a:off x="612000" y="2484000"/>
            <a:ext cx="3094920" cy="34524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5 bikov / 5 let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3"/>
          <p:cNvSpPr/>
          <p:nvPr/>
        </p:nvSpPr>
        <p:spPr>
          <a:xfrm>
            <a:off x="3780000" y="2484000"/>
            <a:ext cx="3094920" cy="34524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5 bikov / 1 leto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4"/>
          <p:cNvSpPr/>
          <p:nvPr/>
        </p:nvSpPr>
        <p:spPr>
          <a:xfrm>
            <a:off x="6912000" y="2484000"/>
            <a:ext cx="3094920" cy="34524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 bik / 5 let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435600" y="524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Strategija uporabe bikov - učinkovitost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419760" y="1613520"/>
            <a:ext cx="9154800" cy="49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1640" indent="-320760">
              <a:lnSpc>
                <a:spcPct val="100000"/>
              </a:lnSpc>
              <a:buClr>
                <a:srgbClr val="00325f"/>
              </a:buClr>
              <a:buSzPct val="45000"/>
              <a:buFont typeface="Wingdings" charset="2"/>
              <a:buChar char=""/>
            </a:pPr>
            <a:r>
              <a:rPr b="0" lang="en-GB" sz="22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-1080" y="1530000"/>
            <a:ext cx="10078560" cy="491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435600" y="524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Strategija uporabe bikov + OCS: učinkovitost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419760" y="1613520"/>
            <a:ext cx="9154800" cy="49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1640" indent="-320760">
              <a:lnSpc>
                <a:spcPct val="100000"/>
              </a:lnSpc>
              <a:buClr>
                <a:srgbClr val="00325f"/>
              </a:buClr>
              <a:buSzPct val="45000"/>
              <a:buFont typeface="Wingdings" charset="2"/>
              <a:buChar char=""/>
            </a:pPr>
            <a:r>
              <a:rPr b="0" lang="en-GB" sz="22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5" name="Picture 3" descr=""/>
          <p:cNvPicPr/>
          <p:nvPr/>
        </p:nvPicPr>
        <p:blipFill>
          <a:blip r:embed="rId1"/>
          <a:stretch/>
        </p:blipFill>
        <p:spPr>
          <a:xfrm>
            <a:off x="2006280" y="1700280"/>
            <a:ext cx="6417000" cy="5499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435600" y="524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Genomska selekcija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325f"/>
              </a:buClr>
              <a:buFont typeface="Wingdings" charset="2"/>
              <a:buChar char=""/>
            </a:pPr>
            <a:r>
              <a:rPr b="1" lang="en-GB" sz="20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419760" y="1613520"/>
            <a:ext cx="9154800" cy="49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419760" y="1335240"/>
            <a:ext cx="9154800" cy="49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1640" indent="-320760">
              <a:lnSpc>
                <a:spcPct val="100000"/>
              </a:lnSpc>
              <a:buClr>
                <a:srgbClr val="00325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Začetna referenčna populacija (€)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  <a:buClr>
                <a:srgbClr val="00325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Obnavljanje reference za ohranjanje točnosti (€)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  <a:buClr>
                <a:srgbClr val="00325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Kje dobiti denar?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Veliko aktivnosti ključnih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Ponovljivi fenotipi?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rcRect l="14240" t="0" r="18123" b="15799"/>
          <a:stretch/>
        </p:blipFill>
        <p:spPr>
          <a:xfrm>
            <a:off x="4680360" y="3348000"/>
            <a:ext cx="4030560" cy="3886560"/>
          </a:xfrm>
          <a:prstGeom prst="rect">
            <a:avLst/>
          </a:prstGeom>
          <a:ln>
            <a:noFill/>
          </a:ln>
        </p:spPr>
      </p:pic>
      <p:sp>
        <p:nvSpPr>
          <p:cNvPr id="110" name="CustomShape 4"/>
          <p:cNvSpPr/>
          <p:nvPr/>
        </p:nvSpPr>
        <p:spPr>
          <a:xfrm>
            <a:off x="5688000" y="3348000"/>
            <a:ext cx="2806920" cy="34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Pszczola in Calus, 2016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5"/>
          <p:cNvSpPr/>
          <p:nvPr/>
        </p:nvSpPr>
        <p:spPr>
          <a:xfrm>
            <a:off x="8532000" y="4140000"/>
            <a:ext cx="194292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Vsako leto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dodamo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genotipe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6"/>
          <p:cNvSpPr/>
          <p:nvPr/>
        </p:nvSpPr>
        <p:spPr>
          <a:xfrm>
            <a:off x="8532000" y="5076000"/>
            <a:ext cx="187092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Samo začetni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genotipi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>
                <p:childTnLst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52" end="15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52" end="15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52" end="15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435600" y="524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Ekonomska učinkovitost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325f"/>
              </a:buClr>
              <a:buFont typeface="Wingdings" charset="2"/>
              <a:buChar char=""/>
            </a:pPr>
            <a:r>
              <a:rPr b="1" lang="en-GB" sz="20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"/>
          <p:cNvSpPr/>
          <p:nvPr/>
        </p:nvSpPr>
        <p:spPr>
          <a:xfrm>
            <a:off x="419760" y="1613520"/>
            <a:ext cx="9154800" cy="49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419760" y="1335240"/>
            <a:ext cx="9154800" cy="49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1640" indent="-320760">
              <a:lnSpc>
                <a:spcPct val="100000"/>
              </a:lnSpc>
              <a:buClr>
                <a:srgbClr val="00325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Kako razporediti sredstva za maksimiranje genetskega napredka?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Picture 8" descr=""/>
          <p:cNvPicPr/>
          <p:nvPr/>
        </p:nvPicPr>
        <p:blipFill>
          <a:blip r:embed="rId1"/>
          <a:stretch/>
        </p:blipFill>
        <p:spPr>
          <a:xfrm>
            <a:off x="2101680" y="2677680"/>
            <a:ext cx="1353240" cy="1353240"/>
          </a:xfrm>
          <a:prstGeom prst="rect">
            <a:avLst/>
          </a:prstGeom>
          <a:ln>
            <a:noFill/>
          </a:ln>
        </p:spPr>
      </p:pic>
      <p:sp>
        <p:nvSpPr>
          <p:cNvPr id="117" name="CustomShape 4"/>
          <p:cNvSpPr/>
          <p:nvPr/>
        </p:nvSpPr>
        <p:spPr>
          <a:xfrm>
            <a:off x="6472800" y="3826800"/>
            <a:ext cx="2299680" cy="66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5"/>
          <p:cNvSpPr/>
          <p:nvPr/>
        </p:nvSpPr>
        <p:spPr>
          <a:xfrm>
            <a:off x="3312360" y="3190320"/>
            <a:ext cx="2935080" cy="646920"/>
          </a:xfrm>
          <a:prstGeom prst="rect">
            <a:avLst/>
          </a:prstGeom>
          <a:solidFill>
            <a:srgbClr val="99cc66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Za fenotipizacijo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6"/>
          <p:cNvSpPr/>
          <p:nvPr/>
        </p:nvSpPr>
        <p:spPr>
          <a:xfrm>
            <a:off x="706320" y="3095640"/>
            <a:ext cx="2028600" cy="64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Klasična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selekcija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0" name="Picture 8" descr=""/>
          <p:cNvPicPr/>
          <p:nvPr/>
        </p:nvPicPr>
        <p:blipFill>
          <a:blip r:embed="rId2"/>
          <a:stretch/>
        </p:blipFill>
        <p:spPr>
          <a:xfrm>
            <a:off x="-72000" y="2749680"/>
            <a:ext cx="1353240" cy="1353240"/>
          </a:xfrm>
          <a:prstGeom prst="rect">
            <a:avLst/>
          </a:prstGeom>
          <a:ln>
            <a:noFill/>
          </a:ln>
        </p:spPr>
      </p:pic>
      <p:sp>
        <p:nvSpPr>
          <p:cNvPr id="121" name="CustomShape 7"/>
          <p:cNvSpPr/>
          <p:nvPr/>
        </p:nvSpPr>
        <p:spPr>
          <a:xfrm>
            <a:off x="6315480" y="4630320"/>
            <a:ext cx="2932920" cy="646920"/>
          </a:xfrm>
          <a:prstGeom prst="rect">
            <a:avLst/>
          </a:prstGeom>
          <a:solidFill>
            <a:srgbClr val="83ca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Za genotipizacijo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2" name="Picture 2" descr=""/>
          <p:cNvPicPr/>
          <p:nvPr/>
        </p:nvPicPr>
        <p:blipFill>
          <a:blip r:embed="rId3"/>
          <a:srcRect l="0" t="-7784" r="-7744" b="0"/>
          <a:stretch/>
        </p:blipFill>
        <p:spPr>
          <a:xfrm>
            <a:off x="9251640" y="4823280"/>
            <a:ext cx="417960" cy="417960"/>
          </a:xfrm>
          <a:prstGeom prst="rect">
            <a:avLst/>
          </a:prstGeom>
          <a:ln>
            <a:noFill/>
          </a:ln>
        </p:spPr>
      </p:pic>
      <p:sp>
        <p:nvSpPr>
          <p:cNvPr id="123" name="CustomShape 8"/>
          <p:cNvSpPr/>
          <p:nvPr/>
        </p:nvSpPr>
        <p:spPr>
          <a:xfrm>
            <a:off x="3312000" y="4630320"/>
            <a:ext cx="2935080" cy="646920"/>
          </a:xfrm>
          <a:prstGeom prst="rect">
            <a:avLst/>
          </a:prstGeom>
          <a:solidFill>
            <a:srgbClr val="99cc66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Za fenotipizacijo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4" name="Picture 8" descr=""/>
          <p:cNvPicPr/>
          <p:nvPr/>
        </p:nvPicPr>
        <p:blipFill>
          <a:blip r:embed="rId4"/>
          <a:stretch/>
        </p:blipFill>
        <p:spPr>
          <a:xfrm>
            <a:off x="2232000" y="4248000"/>
            <a:ext cx="1222920" cy="1222920"/>
          </a:xfrm>
          <a:prstGeom prst="rect">
            <a:avLst/>
          </a:prstGeom>
          <a:ln>
            <a:noFill/>
          </a:ln>
        </p:spPr>
      </p:pic>
      <p:sp>
        <p:nvSpPr>
          <p:cNvPr id="125" name="CustomShape 9"/>
          <p:cNvSpPr/>
          <p:nvPr/>
        </p:nvSpPr>
        <p:spPr>
          <a:xfrm>
            <a:off x="706320" y="4824000"/>
            <a:ext cx="2028600" cy="237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Genomska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selekcija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6" name="Picture 8" descr=""/>
          <p:cNvPicPr/>
          <p:nvPr/>
        </p:nvPicPr>
        <p:blipFill>
          <a:blip r:embed="rId5"/>
          <a:stretch/>
        </p:blipFill>
        <p:spPr>
          <a:xfrm>
            <a:off x="-144000" y="4189680"/>
            <a:ext cx="1353240" cy="1353240"/>
          </a:xfrm>
          <a:prstGeom prst="rect">
            <a:avLst/>
          </a:prstGeom>
          <a:ln>
            <a:noFill/>
          </a:ln>
        </p:spPr>
      </p:pic>
      <p:pic>
        <p:nvPicPr>
          <p:cNvPr id="127" name="Picture 8" descr=""/>
          <p:cNvPicPr/>
          <p:nvPr/>
        </p:nvPicPr>
        <p:blipFill>
          <a:blip r:embed="rId6"/>
          <a:stretch/>
        </p:blipFill>
        <p:spPr>
          <a:xfrm>
            <a:off x="-144000" y="2749680"/>
            <a:ext cx="1353240" cy="1353240"/>
          </a:xfrm>
          <a:prstGeom prst="rect">
            <a:avLst/>
          </a:prstGeom>
          <a:ln>
            <a:noFill/>
          </a:ln>
        </p:spPr>
      </p:pic>
      <p:sp>
        <p:nvSpPr>
          <p:cNvPr id="128" name="CustomShape 10"/>
          <p:cNvSpPr/>
          <p:nvPr/>
        </p:nvSpPr>
        <p:spPr>
          <a:xfrm>
            <a:off x="6328800" y="6056640"/>
            <a:ext cx="2932920" cy="646920"/>
          </a:xfrm>
          <a:prstGeom prst="rect">
            <a:avLst/>
          </a:prstGeom>
          <a:solidFill>
            <a:srgbClr val="83ca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Za genotipizacijo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11"/>
          <p:cNvSpPr/>
          <p:nvPr/>
        </p:nvSpPr>
        <p:spPr>
          <a:xfrm>
            <a:off x="3325320" y="6056640"/>
            <a:ext cx="2935080" cy="646920"/>
          </a:xfrm>
          <a:prstGeom prst="rect">
            <a:avLst/>
          </a:prstGeom>
          <a:solidFill>
            <a:srgbClr val="99cc66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Za fenotipizacijo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0" name="Picture 8" descr=""/>
          <p:cNvPicPr/>
          <p:nvPr/>
        </p:nvPicPr>
        <p:blipFill>
          <a:blip r:embed="rId7"/>
          <a:stretch/>
        </p:blipFill>
        <p:spPr>
          <a:xfrm>
            <a:off x="2448000" y="5805000"/>
            <a:ext cx="1020240" cy="1020240"/>
          </a:xfrm>
          <a:prstGeom prst="rect">
            <a:avLst/>
          </a:prstGeom>
          <a:ln>
            <a:noFill/>
          </a:ln>
        </p:spPr>
      </p:pic>
      <p:pic>
        <p:nvPicPr>
          <p:cNvPr id="131" name="Picture 8" descr=""/>
          <p:cNvPicPr/>
          <p:nvPr/>
        </p:nvPicPr>
        <p:blipFill>
          <a:blip r:embed="rId8"/>
          <a:stretch/>
        </p:blipFill>
        <p:spPr>
          <a:xfrm>
            <a:off x="9094680" y="5818680"/>
            <a:ext cx="1020240" cy="1020240"/>
          </a:xfrm>
          <a:prstGeom prst="rect">
            <a:avLst/>
          </a:prstGeom>
          <a:ln>
            <a:noFill/>
          </a:ln>
        </p:spPr>
      </p:pic>
      <p:pic>
        <p:nvPicPr>
          <p:cNvPr id="132" name="Picture 8" descr=""/>
          <p:cNvPicPr/>
          <p:nvPr/>
        </p:nvPicPr>
        <p:blipFill>
          <a:blip r:embed="rId9"/>
          <a:stretch/>
        </p:blipFill>
        <p:spPr>
          <a:xfrm>
            <a:off x="-144000" y="5616000"/>
            <a:ext cx="1353240" cy="1353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>
                <p:childTnLst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435600" y="524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Optimalna investicija v fenotipiziranje / genotipiziranje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419760" y="1613520"/>
            <a:ext cx="9154800" cy="49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3"/>
          <p:cNvSpPr/>
          <p:nvPr/>
        </p:nvSpPr>
        <p:spPr>
          <a:xfrm>
            <a:off x="419760" y="2055240"/>
            <a:ext cx="9154800" cy="49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1640" indent="-320760">
              <a:lnSpc>
                <a:spcPct val="100000"/>
              </a:lnSpc>
              <a:buClr>
                <a:srgbClr val="00325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Vprašanja: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Ali imamo začetno referenčno populacijo?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Koliko fenotipov?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Kakšna je cena genotipa?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Katere živali genotipizirati (M / Ž )?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435600" y="524880"/>
            <a:ext cx="9137160" cy="71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00325f"/>
                </a:solidFill>
                <a:uFill>
                  <a:solidFill>
                    <a:srgbClr val="ffffff"/>
                  </a:solidFill>
                </a:uFill>
                <a:latin typeface="Arial"/>
                <a:ea typeface="Adobe Fan Heiti Std B"/>
              </a:rPr>
              <a:t>Scenariji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419760" y="1613520"/>
            <a:ext cx="9154800" cy="493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1640" indent="-320760"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635040" y="2143440"/>
            <a:ext cx="712440" cy="222084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DA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635040" y="4523400"/>
            <a:ext cx="712440" cy="2142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NE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5"/>
          <p:cNvSpPr/>
          <p:nvPr/>
        </p:nvSpPr>
        <p:spPr>
          <a:xfrm>
            <a:off x="6459840" y="2063160"/>
            <a:ext cx="46872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6"/>
          <p:cNvSpPr/>
          <p:nvPr/>
        </p:nvSpPr>
        <p:spPr>
          <a:xfrm>
            <a:off x="5518440" y="2063160"/>
            <a:ext cx="62424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7"/>
          <p:cNvSpPr/>
          <p:nvPr/>
        </p:nvSpPr>
        <p:spPr>
          <a:xfrm>
            <a:off x="1152000" y="1317240"/>
            <a:ext cx="4247640" cy="6616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0840" bIns="45000"/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$fenotip:$genotip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(fenotip = laktacija, 11 kontrol)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8"/>
          <p:cNvSpPr/>
          <p:nvPr/>
        </p:nvSpPr>
        <p:spPr>
          <a:xfrm>
            <a:off x="309960" y="1317240"/>
            <a:ext cx="1560960" cy="379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0840" bIns="45000"/>
          <a:p>
            <a:pPr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Referenca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9"/>
          <p:cNvSpPr/>
          <p:nvPr/>
        </p:nvSpPr>
        <p:spPr>
          <a:xfrm>
            <a:off x="2381760" y="2063160"/>
            <a:ext cx="14094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10"/>
          <p:cNvSpPr/>
          <p:nvPr/>
        </p:nvSpPr>
        <p:spPr>
          <a:xfrm>
            <a:off x="2381760" y="2063160"/>
            <a:ext cx="1409400" cy="71244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1:1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11"/>
          <p:cNvSpPr/>
          <p:nvPr/>
        </p:nvSpPr>
        <p:spPr>
          <a:xfrm>
            <a:off x="2381760" y="2857680"/>
            <a:ext cx="1409400" cy="71244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2:1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12"/>
          <p:cNvSpPr/>
          <p:nvPr/>
        </p:nvSpPr>
        <p:spPr>
          <a:xfrm>
            <a:off x="2381760" y="3650400"/>
            <a:ext cx="1409400" cy="71244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1:2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13"/>
          <p:cNvSpPr/>
          <p:nvPr/>
        </p:nvSpPr>
        <p:spPr>
          <a:xfrm>
            <a:off x="2381760" y="4444920"/>
            <a:ext cx="14094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14"/>
          <p:cNvSpPr/>
          <p:nvPr/>
        </p:nvSpPr>
        <p:spPr>
          <a:xfrm>
            <a:off x="2381760" y="4444920"/>
            <a:ext cx="1409400" cy="71244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1:1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15"/>
          <p:cNvSpPr/>
          <p:nvPr/>
        </p:nvSpPr>
        <p:spPr>
          <a:xfrm>
            <a:off x="2381760" y="5237280"/>
            <a:ext cx="1409400" cy="71244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2:1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16"/>
          <p:cNvSpPr/>
          <p:nvPr/>
        </p:nvSpPr>
        <p:spPr>
          <a:xfrm>
            <a:off x="2381760" y="6031800"/>
            <a:ext cx="1409400" cy="71244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1:2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17"/>
          <p:cNvSpPr/>
          <p:nvPr/>
        </p:nvSpPr>
        <p:spPr>
          <a:xfrm>
            <a:off x="6300360" y="206316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18"/>
          <p:cNvSpPr/>
          <p:nvPr/>
        </p:nvSpPr>
        <p:spPr>
          <a:xfrm>
            <a:off x="7085880" y="206316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5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19"/>
          <p:cNvSpPr/>
          <p:nvPr/>
        </p:nvSpPr>
        <p:spPr>
          <a:xfrm>
            <a:off x="5518440" y="2460240"/>
            <a:ext cx="62424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8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20"/>
          <p:cNvSpPr/>
          <p:nvPr/>
        </p:nvSpPr>
        <p:spPr>
          <a:xfrm>
            <a:off x="6300360" y="246024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9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21"/>
          <p:cNvSpPr/>
          <p:nvPr/>
        </p:nvSpPr>
        <p:spPr>
          <a:xfrm>
            <a:off x="7085880" y="246024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10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22"/>
          <p:cNvSpPr/>
          <p:nvPr/>
        </p:nvSpPr>
        <p:spPr>
          <a:xfrm>
            <a:off x="6459840" y="2857680"/>
            <a:ext cx="46872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23"/>
          <p:cNvSpPr/>
          <p:nvPr/>
        </p:nvSpPr>
        <p:spPr>
          <a:xfrm>
            <a:off x="5518440" y="2857680"/>
            <a:ext cx="62424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24"/>
          <p:cNvSpPr/>
          <p:nvPr/>
        </p:nvSpPr>
        <p:spPr>
          <a:xfrm>
            <a:off x="6300360" y="285768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25"/>
          <p:cNvSpPr/>
          <p:nvPr/>
        </p:nvSpPr>
        <p:spPr>
          <a:xfrm>
            <a:off x="7085880" y="285768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5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26"/>
          <p:cNvSpPr/>
          <p:nvPr/>
        </p:nvSpPr>
        <p:spPr>
          <a:xfrm>
            <a:off x="5518440" y="3254760"/>
            <a:ext cx="62424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8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27"/>
          <p:cNvSpPr/>
          <p:nvPr/>
        </p:nvSpPr>
        <p:spPr>
          <a:xfrm>
            <a:off x="6300360" y="325476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9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28"/>
          <p:cNvSpPr/>
          <p:nvPr/>
        </p:nvSpPr>
        <p:spPr>
          <a:xfrm>
            <a:off x="7085880" y="325476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10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29"/>
          <p:cNvSpPr/>
          <p:nvPr/>
        </p:nvSpPr>
        <p:spPr>
          <a:xfrm>
            <a:off x="6459840" y="3650400"/>
            <a:ext cx="46872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30"/>
          <p:cNvSpPr/>
          <p:nvPr/>
        </p:nvSpPr>
        <p:spPr>
          <a:xfrm>
            <a:off x="5518440" y="3650400"/>
            <a:ext cx="62424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31"/>
          <p:cNvSpPr/>
          <p:nvPr/>
        </p:nvSpPr>
        <p:spPr>
          <a:xfrm>
            <a:off x="6300360" y="365040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32"/>
          <p:cNvSpPr/>
          <p:nvPr/>
        </p:nvSpPr>
        <p:spPr>
          <a:xfrm>
            <a:off x="7085880" y="365040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5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33"/>
          <p:cNvSpPr/>
          <p:nvPr/>
        </p:nvSpPr>
        <p:spPr>
          <a:xfrm>
            <a:off x="5518440" y="4047480"/>
            <a:ext cx="62424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8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34"/>
          <p:cNvSpPr/>
          <p:nvPr/>
        </p:nvSpPr>
        <p:spPr>
          <a:xfrm>
            <a:off x="6300360" y="404748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9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35"/>
          <p:cNvSpPr/>
          <p:nvPr/>
        </p:nvSpPr>
        <p:spPr>
          <a:xfrm>
            <a:off x="7085880" y="4047480"/>
            <a:ext cx="624600" cy="315360"/>
          </a:xfrm>
          <a:prstGeom prst="rect">
            <a:avLst/>
          </a:prstGeom>
          <a:solidFill>
            <a:srgbClr val="729fc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10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36"/>
          <p:cNvSpPr/>
          <p:nvPr/>
        </p:nvSpPr>
        <p:spPr>
          <a:xfrm>
            <a:off x="6459840" y="4444920"/>
            <a:ext cx="46872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37"/>
          <p:cNvSpPr/>
          <p:nvPr/>
        </p:nvSpPr>
        <p:spPr>
          <a:xfrm>
            <a:off x="5518440" y="4444920"/>
            <a:ext cx="62424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38"/>
          <p:cNvSpPr/>
          <p:nvPr/>
        </p:nvSpPr>
        <p:spPr>
          <a:xfrm>
            <a:off x="6300360" y="444492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39"/>
          <p:cNvSpPr/>
          <p:nvPr/>
        </p:nvSpPr>
        <p:spPr>
          <a:xfrm>
            <a:off x="7085880" y="444492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5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40"/>
          <p:cNvSpPr/>
          <p:nvPr/>
        </p:nvSpPr>
        <p:spPr>
          <a:xfrm>
            <a:off x="5518440" y="4842000"/>
            <a:ext cx="62424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8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41"/>
          <p:cNvSpPr/>
          <p:nvPr/>
        </p:nvSpPr>
        <p:spPr>
          <a:xfrm>
            <a:off x="6300360" y="484200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9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42"/>
          <p:cNvSpPr/>
          <p:nvPr/>
        </p:nvSpPr>
        <p:spPr>
          <a:xfrm>
            <a:off x="7085880" y="484200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10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43"/>
          <p:cNvSpPr/>
          <p:nvPr/>
        </p:nvSpPr>
        <p:spPr>
          <a:xfrm>
            <a:off x="6459840" y="5237280"/>
            <a:ext cx="46872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44"/>
          <p:cNvSpPr/>
          <p:nvPr/>
        </p:nvSpPr>
        <p:spPr>
          <a:xfrm>
            <a:off x="5518440" y="5237280"/>
            <a:ext cx="62424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45"/>
          <p:cNvSpPr/>
          <p:nvPr/>
        </p:nvSpPr>
        <p:spPr>
          <a:xfrm>
            <a:off x="6300360" y="523728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CustomShape 46"/>
          <p:cNvSpPr/>
          <p:nvPr/>
        </p:nvSpPr>
        <p:spPr>
          <a:xfrm>
            <a:off x="7085880" y="523728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5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CustomShape 47"/>
          <p:cNvSpPr/>
          <p:nvPr/>
        </p:nvSpPr>
        <p:spPr>
          <a:xfrm>
            <a:off x="5518440" y="5634720"/>
            <a:ext cx="62424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8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48"/>
          <p:cNvSpPr/>
          <p:nvPr/>
        </p:nvSpPr>
        <p:spPr>
          <a:xfrm>
            <a:off x="6300360" y="563472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9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49"/>
          <p:cNvSpPr/>
          <p:nvPr/>
        </p:nvSpPr>
        <p:spPr>
          <a:xfrm>
            <a:off x="7085880" y="563472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10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50"/>
          <p:cNvSpPr/>
          <p:nvPr/>
        </p:nvSpPr>
        <p:spPr>
          <a:xfrm>
            <a:off x="6459840" y="6031800"/>
            <a:ext cx="46872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CustomShape 51"/>
          <p:cNvSpPr/>
          <p:nvPr/>
        </p:nvSpPr>
        <p:spPr>
          <a:xfrm>
            <a:off x="5518440" y="6031800"/>
            <a:ext cx="62424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52"/>
          <p:cNvSpPr/>
          <p:nvPr/>
        </p:nvSpPr>
        <p:spPr>
          <a:xfrm>
            <a:off x="6300360" y="603180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53"/>
          <p:cNvSpPr/>
          <p:nvPr/>
        </p:nvSpPr>
        <p:spPr>
          <a:xfrm>
            <a:off x="7085880" y="603180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5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54"/>
          <p:cNvSpPr/>
          <p:nvPr/>
        </p:nvSpPr>
        <p:spPr>
          <a:xfrm>
            <a:off x="5518440" y="6429240"/>
            <a:ext cx="62424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8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55"/>
          <p:cNvSpPr/>
          <p:nvPr/>
        </p:nvSpPr>
        <p:spPr>
          <a:xfrm>
            <a:off x="6300360" y="642924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9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56"/>
          <p:cNvSpPr/>
          <p:nvPr/>
        </p:nvSpPr>
        <p:spPr>
          <a:xfrm>
            <a:off x="7085880" y="6429240"/>
            <a:ext cx="624600" cy="315360"/>
          </a:xfrm>
          <a:prstGeom prst="rect">
            <a:avLst/>
          </a:prstGeom>
          <a:solidFill>
            <a:srgbClr val="ff9999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6084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Pro"/>
                <a:ea typeface="WenQuanYi Micro Hei"/>
              </a:rPr>
              <a:t>10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Line 57"/>
          <p:cNvSpPr/>
          <p:nvPr/>
        </p:nvSpPr>
        <p:spPr>
          <a:xfrm>
            <a:off x="2381040" y="2817000"/>
            <a:ext cx="7857720" cy="2160"/>
          </a:xfrm>
          <a:prstGeom prst="line">
            <a:avLst/>
          </a:prstGeom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Line 58"/>
          <p:cNvSpPr/>
          <p:nvPr/>
        </p:nvSpPr>
        <p:spPr>
          <a:xfrm>
            <a:off x="2381040" y="3611520"/>
            <a:ext cx="7778520" cy="2160"/>
          </a:xfrm>
          <a:prstGeom prst="line">
            <a:avLst/>
          </a:prstGeom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Line 59"/>
          <p:cNvSpPr/>
          <p:nvPr/>
        </p:nvSpPr>
        <p:spPr>
          <a:xfrm flipV="1">
            <a:off x="0" y="4363920"/>
            <a:ext cx="10158480" cy="82440"/>
          </a:xfrm>
          <a:prstGeom prst="line">
            <a:avLst/>
          </a:prstGeom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Line 60"/>
          <p:cNvSpPr/>
          <p:nvPr/>
        </p:nvSpPr>
        <p:spPr>
          <a:xfrm>
            <a:off x="2381040" y="5198760"/>
            <a:ext cx="8016840" cy="1440"/>
          </a:xfrm>
          <a:prstGeom prst="line">
            <a:avLst/>
          </a:prstGeom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Line 61"/>
          <p:cNvSpPr/>
          <p:nvPr/>
        </p:nvSpPr>
        <p:spPr>
          <a:xfrm>
            <a:off x="2381040" y="5991480"/>
            <a:ext cx="7936200" cy="2160"/>
          </a:xfrm>
          <a:prstGeom prst="line">
            <a:avLst/>
          </a:prstGeom>
          <a:ln w="9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7" name="CustomShape 62"/>
          <p:cNvSpPr/>
          <p:nvPr/>
        </p:nvSpPr>
        <p:spPr>
          <a:xfrm>
            <a:off x="4824000" y="1317240"/>
            <a:ext cx="3921120" cy="41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0840" bIns="45000"/>
          <a:p>
            <a:pPr algn="ctr">
              <a:lnSpc>
                <a:spcPct val="100000"/>
              </a:lnSpc>
            </a:pPr>
            <a:r>
              <a:rPr b="0" lang="en-GB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Micro Hei"/>
              </a:rPr>
              <a:t>Število meritev / laktacijo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13293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2019-11-20T10:11:29Z</dcterms:created>
  <dc:creator/>
  <dc:description/>
  <dc:language>en-GB</dc:language>
  <cp:lastModifiedBy/>
  <dcterms:modified xsi:type="dcterms:W3CDTF">2019-12-19T22:04:16Z</dcterms:modified>
  <cp:revision>8</cp:revision>
  <dc:subject/>
  <dc:title/>
</cp:coreProperties>
</file>